
<file path=[Content_Types].xml><?xml version="1.0" encoding="utf-8"?>
<Types xmlns="http://schemas.openxmlformats.org/package/2006/content-types">
  <Default Extension="aac" ContentType="audio/aac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</p:sldMasterIdLst>
  <p:sldIdLst>
    <p:sldId id="256" r:id="rId2"/>
    <p:sldId id="267" r:id="rId3"/>
    <p:sldId id="268" r:id="rId4"/>
    <p:sldId id="257" r:id="rId5"/>
    <p:sldId id="260" r:id="rId6"/>
    <p:sldId id="258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48" y="13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21D99E-C636-4984-A288-F86AC54E4020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933525D7-422C-42A0-BA72-0EE42A8F00A0}">
      <dgm:prSet/>
      <dgm:spPr/>
      <dgm:t>
        <a:bodyPr/>
        <a:lstStyle/>
        <a:p>
          <a:r>
            <a:rPr lang="en-US"/>
            <a:t>Drop Redundant Columns –’</a:t>
          </a:r>
          <a:r>
            <a:rPr lang="en-AU"/>
            <a:t>Mouse-ID’, ‘Genotype’, ’Treatment’ and ‘Behavior’</a:t>
          </a:r>
          <a:endParaRPr lang="en-US"/>
        </a:p>
      </dgm:t>
    </dgm:pt>
    <dgm:pt modelId="{FF4221E9-85E9-4F9D-94A2-81D43AD0DD64}" type="parTrans" cxnId="{9E6B531D-1E7A-4D55-B8D6-69F0333E5309}">
      <dgm:prSet/>
      <dgm:spPr/>
      <dgm:t>
        <a:bodyPr/>
        <a:lstStyle/>
        <a:p>
          <a:endParaRPr lang="en-US"/>
        </a:p>
      </dgm:t>
    </dgm:pt>
    <dgm:pt modelId="{8F801212-B1F2-4B4A-B5D0-4866F980CC77}" type="sibTrans" cxnId="{9E6B531D-1E7A-4D55-B8D6-69F0333E5309}">
      <dgm:prSet/>
      <dgm:spPr/>
      <dgm:t>
        <a:bodyPr/>
        <a:lstStyle/>
        <a:p>
          <a:endParaRPr lang="en-US"/>
        </a:p>
      </dgm:t>
    </dgm:pt>
    <dgm:pt modelId="{A932CA7D-1BF4-473F-8C07-6C33770580CE}">
      <dgm:prSet/>
      <dgm:spPr/>
      <dgm:t>
        <a:bodyPr/>
        <a:lstStyle/>
        <a:p>
          <a:r>
            <a:rPr lang="en-AU"/>
            <a:t>Removed observations having more than 60% missing data (3 observations)</a:t>
          </a:r>
          <a:endParaRPr lang="en-US"/>
        </a:p>
      </dgm:t>
    </dgm:pt>
    <dgm:pt modelId="{457671D1-288D-4BD6-97A1-280427330A68}" type="parTrans" cxnId="{0533F0AD-D56A-4976-A935-1E3C7D33EF5F}">
      <dgm:prSet/>
      <dgm:spPr/>
      <dgm:t>
        <a:bodyPr/>
        <a:lstStyle/>
        <a:p>
          <a:endParaRPr lang="en-US"/>
        </a:p>
      </dgm:t>
    </dgm:pt>
    <dgm:pt modelId="{C7454B8A-037B-4D4E-A2B0-5937D53CC22F}" type="sibTrans" cxnId="{0533F0AD-D56A-4976-A935-1E3C7D33EF5F}">
      <dgm:prSet/>
      <dgm:spPr/>
      <dgm:t>
        <a:bodyPr/>
        <a:lstStyle/>
        <a:p>
          <a:endParaRPr lang="en-US"/>
        </a:p>
      </dgm:t>
    </dgm:pt>
    <dgm:pt modelId="{40C21528-9DD4-432B-855B-741862DA6BBB}">
      <dgm:prSet/>
      <dgm:spPr/>
      <dgm:t>
        <a:bodyPr/>
        <a:lstStyle/>
        <a:p>
          <a:r>
            <a:rPr lang="en-AU"/>
            <a:t>Imputed missing  data with the mean of each class for that feature.</a:t>
          </a:r>
          <a:endParaRPr lang="en-US"/>
        </a:p>
      </dgm:t>
    </dgm:pt>
    <dgm:pt modelId="{B998DE0D-DCAF-40BB-B132-74C23864028D}" type="parTrans" cxnId="{60E0E2B0-B3AA-4ED8-BC10-7A0C1251E17C}">
      <dgm:prSet/>
      <dgm:spPr/>
      <dgm:t>
        <a:bodyPr/>
        <a:lstStyle/>
        <a:p>
          <a:endParaRPr lang="en-US"/>
        </a:p>
      </dgm:t>
    </dgm:pt>
    <dgm:pt modelId="{B0B6D253-0C03-414D-8C90-4C28DA5F5D23}" type="sibTrans" cxnId="{60E0E2B0-B3AA-4ED8-BC10-7A0C1251E17C}">
      <dgm:prSet/>
      <dgm:spPr/>
      <dgm:t>
        <a:bodyPr/>
        <a:lstStyle/>
        <a:p>
          <a:endParaRPr lang="en-US"/>
        </a:p>
      </dgm:t>
    </dgm:pt>
    <dgm:pt modelId="{8B7C9F9B-A756-4AC3-B2AD-099EB949E16B}">
      <dgm:prSet/>
      <dgm:spPr/>
      <dgm:t>
        <a:bodyPr/>
        <a:lstStyle/>
        <a:p>
          <a:r>
            <a:rPr lang="en-AU"/>
            <a:t>Rightly skewed Features: Drop top 1% value </a:t>
          </a:r>
          <a:endParaRPr lang="en-US"/>
        </a:p>
      </dgm:t>
    </dgm:pt>
    <dgm:pt modelId="{D27537F6-AE6A-4FD2-92CB-83F54389E87F}" type="parTrans" cxnId="{DC8BF2FE-7BC3-4BAC-B4EA-AD00F1C6FBC8}">
      <dgm:prSet/>
      <dgm:spPr/>
      <dgm:t>
        <a:bodyPr/>
        <a:lstStyle/>
        <a:p>
          <a:endParaRPr lang="en-US"/>
        </a:p>
      </dgm:t>
    </dgm:pt>
    <dgm:pt modelId="{90A05ED4-A289-405E-85D2-216681F511B4}" type="sibTrans" cxnId="{DC8BF2FE-7BC3-4BAC-B4EA-AD00F1C6FBC8}">
      <dgm:prSet/>
      <dgm:spPr/>
      <dgm:t>
        <a:bodyPr/>
        <a:lstStyle/>
        <a:p>
          <a:endParaRPr lang="en-US"/>
        </a:p>
      </dgm:t>
    </dgm:pt>
    <dgm:pt modelId="{E4225053-9364-4DD6-BFD0-1CD4CCA24A3D}">
      <dgm:prSet/>
      <dgm:spPr/>
      <dgm:t>
        <a:bodyPr/>
        <a:lstStyle/>
        <a:p>
          <a:r>
            <a:rPr lang="en-AU"/>
            <a:t>Left skewed Feature: Drop lower 0.5% value</a:t>
          </a:r>
          <a:endParaRPr lang="en-US"/>
        </a:p>
      </dgm:t>
    </dgm:pt>
    <dgm:pt modelId="{EE38C012-E0D0-4512-9ADD-C2F4E4742D0C}" type="parTrans" cxnId="{61436A3A-1528-4DBF-B43B-2A8794306083}">
      <dgm:prSet/>
      <dgm:spPr/>
      <dgm:t>
        <a:bodyPr/>
        <a:lstStyle/>
        <a:p>
          <a:endParaRPr lang="en-US"/>
        </a:p>
      </dgm:t>
    </dgm:pt>
    <dgm:pt modelId="{9B42D039-1648-4837-87A1-E1FBE534682F}" type="sibTrans" cxnId="{61436A3A-1528-4DBF-B43B-2A8794306083}">
      <dgm:prSet/>
      <dgm:spPr/>
      <dgm:t>
        <a:bodyPr/>
        <a:lstStyle/>
        <a:p>
          <a:endParaRPr lang="en-US"/>
        </a:p>
      </dgm:t>
    </dgm:pt>
    <dgm:pt modelId="{3610ECBD-EF9C-4647-B0CF-8D5E203AD086}" type="pres">
      <dgm:prSet presAssocID="{4521D99E-C636-4984-A288-F86AC54E4020}" presName="Name0" presStyleCnt="0">
        <dgm:presLayoutVars>
          <dgm:dir/>
          <dgm:resizeHandles val="exact"/>
        </dgm:presLayoutVars>
      </dgm:prSet>
      <dgm:spPr/>
    </dgm:pt>
    <dgm:pt modelId="{FFB52F13-8E41-4989-9F29-FB365040864E}" type="pres">
      <dgm:prSet presAssocID="{933525D7-422C-42A0-BA72-0EE42A8F00A0}" presName="node" presStyleLbl="node1" presStyleIdx="0" presStyleCnt="5">
        <dgm:presLayoutVars>
          <dgm:bulletEnabled val="1"/>
        </dgm:presLayoutVars>
      </dgm:prSet>
      <dgm:spPr/>
    </dgm:pt>
    <dgm:pt modelId="{9763EE53-B8D7-47D9-A91A-5A3F2913E764}" type="pres">
      <dgm:prSet presAssocID="{8F801212-B1F2-4B4A-B5D0-4866F980CC77}" presName="sibTrans" presStyleLbl="sibTrans1D1" presStyleIdx="0" presStyleCnt="4"/>
      <dgm:spPr/>
    </dgm:pt>
    <dgm:pt modelId="{68B66340-159D-414D-95FE-984710FBC663}" type="pres">
      <dgm:prSet presAssocID="{8F801212-B1F2-4B4A-B5D0-4866F980CC77}" presName="connectorText" presStyleLbl="sibTrans1D1" presStyleIdx="0" presStyleCnt="4"/>
      <dgm:spPr/>
    </dgm:pt>
    <dgm:pt modelId="{5EB485E4-0971-4FF5-9188-5B83097F2F18}" type="pres">
      <dgm:prSet presAssocID="{A932CA7D-1BF4-473F-8C07-6C33770580CE}" presName="node" presStyleLbl="node1" presStyleIdx="1" presStyleCnt="5">
        <dgm:presLayoutVars>
          <dgm:bulletEnabled val="1"/>
        </dgm:presLayoutVars>
      </dgm:prSet>
      <dgm:spPr/>
    </dgm:pt>
    <dgm:pt modelId="{BB7EC9F0-65DA-4D9C-9E94-47472F67B3ED}" type="pres">
      <dgm:prSet presAssocID="{C7454B8A-037B-4D4E-A2B0-5937D53CC22F}" presName="sibTrans" presStyleLbl="sibTrans1D1" presStyleIdx="1" presStyleCnt="4"/>
      <dgm:spPr/>
    </dgm:pt>
    <dgm:pt modelId="{2B6FCC3A-D35B-4D88-A36D-F5B3021A3E2A}" type="pres">
      <dgm:prSet presAssocID="{C7454B8A-037B-4D4E-A2B0-5937D53CC22F}" presName="connectorText" presStyleLbl="sibTrans1D1" presStyleIdx="1" presStyleCnt="4"/>
      <dgm:spPr/>
    </dgm:pt>
    <dgm:pt modelId="{80AFD776-2BCE-4046-9684-5F984084DA65}" type="pres">
      <dgm:prSet presAssocID="{40C21528-9DD4-432B-855B-741862DA6BBB}" presName="node" presStyleLbl="node1" presStyleIdx="2" presStyleCnt="5">
        <dgm:presLayoutVars>
          <dgm:bulletEnabled val="1"/>
        </dgm:presLayoutVars>
      </dgm:prSet>
      <dgm:spPr/>
    </dgm:pt>
    <dgm:pt modelId="{B6C3A0F7-0AB4-4522-88CC-367BAC436A38}" type="pres">
      <dgm:prSet presAssocID="{B0B6D253-0C03-414D-8C90-4C28DA5F5D23}" presName="sibTrans" presStyleLbl="sibTrans1D1" presStyleIdx="2" presStyleCnt="4"/>
      <dgm:spPr/>
    </dgm:pt>
    <dgm:pt modelId="{D69C88FD-40F7-4E4D-ACA6-492EA83C0D2E}" type="pres">
      <dgm:prSet presAssocID="{B0B6D253-0C03-414D-8C90-4C28DA5F5D23}" presName="connectorText" presStyleLbl="sibTrans1D1" presStyleIdx="2" presStyleCnt="4"/>
      <dgm:spPr/>
    </dgm:pt>
    <dgm:pt modelId="{3D5D5D5A-8706-48A0-B253-60540247692A}" type="pres">
      <dgm:prSet presAssocID="{8B7C9F9B-A756-4AC3-B2AD-099EB949E16B}" presName="node" presStyleLbl="node1" presStyleIdx="3" presStyleCnt="5">
        <dgm:presLayoutVars>
          <dgm:bulletEnabled val="1"/>
        </dgm:presLayoutVars>
      </dgm:prSet>
      <dgm:spPr/>
    </dgm:pt>
    <dgm:pt modelId="{3BC4AA5E-3A82-4F41-9C30-527BB4CB0A60}" type="pres">
      <dgm:prSet presAssocID="{90A05ED4-A289-405E-85D2-216681F511B4}" presName="sibTrans" presStyleLbl="sibTrans1D1" presStyleIdx="3" presStyleCnt="4"/>
      <dgm:spPr/>
    </dgm:pt>
    <dgm:pt modelId="{2FA61876-C709-47CE-A43F-F7EDC8429630}" type="pres">
      <dgm:prSet presAssocID="{90A05ED4-A289-405E-85D2-216681F511B4}" presName="connectorText" presStyleLbl="sibTrans1D1" presStyleIdx="3" presStyleCnt="4"/>
      <dgm:spPr/>
    </dgm:pt>
    <dgm:pt modelId="{B9E135A8-6727-4BA0-AF2B-7C996D77FDA2}" type="pres">
      <dgm:prSet presAssocID="{E4225053-9364-4DD6-BFD0-1CD4CCA24A3D}" presName="node" presStyleLbl="node1" presStyleIdx="4" presStyleCnt="5">
        <dgm:presLayoutVars>
          <dgm:bulletEnabled val="1"/>
        </dgm:presLayoutVars>
      </dgm:prSet>
      <dgm:spPr/>
    </dgm:pt>
  </dgm:ptLst>
  <dgm:cxnLst>
    <dgm:cxn modelId="{DFE63918-105D-432E-B147-6B0DA93B782E}" type="presOf" srcId="{8F801212-B1F2-4B4A-B5D0-4866F980CC77}" destId="{9763EE53-B8D7-47D9-A91A-5A3F2913E764}" srcOrd="0" destOrd="0" presId="urn:microsoft.com/office/officeart/2016/7/layout/RepeatingBendingProcessNew"/>
    <dgm:cxn modelId="{9E6B531D-1E7A-4D55-B8D6-69F0333E5309}" srcId="{4521D99E-C636-4984-A288-F86AC54E4020}" destId="{933525D7-422C-42A0-BA72-0EE42A8F00A0}" srcOrd="0" destOrd="0" parTransId="{FF4221E9-85E9-4F9D-94A2-81D43AD0DD64}" sibTransId="{8F801212-B1F2-4B4A-B5D0-4866F980CC77}"/>
    <dgm:cxn modelId="{24663525-6B6D-449B-B6F8-D17855A66D89}" type="presOf" srcId="{C7454B8A-037B-4D4E-A2B0-5937D53CC22F}" destId="{BB7EC9F0-65DA-4D9C-9E94-47472F67B3ED}" srcOrd="0" destOrd="0" presId="urn:microsoft.com/office/officeart/2016/7/layout/RepeatingBendingProcessNew"/>
    <dgm:cxn modelId="{61436A3A-1528-4DBF-B43B-2A8794306083}" srcId="{4521D99E-C636-4984-A288-F86AC54E4020}" destId="{E4225053-9364-4DD6-BFD0-1CD4CCA24A3D}" srcOrd="4" destOrd="0" parTransId="{EE38C012-E0D0-4512-9ADD-C2F4E4742D0C}" sibTransId="{9B42D039-1648-4837-87A1-E1FBE534682F}"/>
    <dgm:cxn modelId="{DE2E785D-ADF1-429E-B9F6-31CEED18EAEC}" type="presOf" srcId="{8F801212-B1F2-4B4A-B5D0-4866F980CC77}" destId="{68B66340-159D-414D-95FE-984710FBC663}" srcOrd="1" destOrd="0" presId="urn:microsoft.com/office/officeart/2016/7/layout/RepeatingBendingProcessNew"/>
    <dgm:cxn modelId="{AA19024F-71D0-4414-A354-480806CF2ADC}" type="presOf" srcId="{90A05ED4-A289-405E-85D2-216681F511B4}" destId="{2FA61876-C709-47CE-A43F-F7EDC8429630}" srcOrd="1" destOrd="0" presId="urn:microsoft.com/office/officeart/2016/7/layout/RepeatingBendingProcessNew"/>
    <dgm:cxn modelId="{E5BD5074-B355-4C97-B3A5-7B84452A8E04}" type="presOf" srcId="{90A05ED4-A289-405E-85D2-216681F511B4}" destId="{3BC4AA5E-3A82-4F41-9C30-527BB4CB0A60}" srcOrd="0" destOrd="0" presId="urn:microsoft.com/office/officeart/2016/7/layout/RepeatingBendingProcessNew"/>
    <dgm:cxn modelId="{136BE18B-DBE1-4A4E-91C2-9D87630BEC78}" type="presOf" srcId="{4521D99E-C636-4984-A288-F86AC54E4020}" destId="{3610ECBD-EF9C-4647-B0CF-8D5E203AD086}" srcOrd="0" destOrd="0" presId="urn:microsoft.com/office/officeart/2016/7/layout/RepeatingBendingProcessNew"/>
    <dgm:cxn modelId="{0083C78D-1819-48C8-B266-EE45948D56E2}" type="presOf" srcId="{E4225053-9364-4DD6-BFD0-1CD4CCA24A3D}" destId="{B9E135A8-6727-4BA0-AF2B-7C996D77FDA2}" srcOrd="0" destOrd="0" presId="urn:microsoft.com/office/officeart/2016/7/layout/RepeatingBendingProcessNew"/>
    <dgm:cxn modelId="{6A6F1692-0D66-4506-AC3E-2D6D28CEDB12}" type="presOf" srcId="{A932CA7D-1BF4-473F-8C07-6C33770580CE}" destId="{5EB485E4-0971-4FF5-9188-5B83097F2F18}" srcOrd="0" destOrd="0" presId="urn:microsoft.com/office/officeart/2016/7/layout/RepeatingBendingProcessNew"/>
    <dgm:cxn modelId="{2C7E4A97-80AE-4E84-BB68-5FF3085A91BB}" type="presOf" srcId="{B0B6D253-0C03-414D-8C90-4C28DA5F5D23}" destId="{D69C88FD-40F7-4E4D-ACA6-492EA83C0D2E}" srcOrd="1" destOrd="0" presId="urn:microsoft.com/office/officeart/2016/7/layout/RepeatingBendingProcessNew"/>
    <dgm:cxn modelId="{01CB08A1-28E6-40FB-8D56-B46442FF420C}" type="presOf" srcId="{B0B6D253-0C03-414D-8C90-4C28DA5F5D23}" destId="{B6C3A0F7-0AB4-4522-88CC-367BAC436A38}" srcOrd="0" destOrd="0" presId="urn:microsoft.com/office/officeart/2016/7/layout/RepeatingBendingProcessNew"/>
    <dgm:cxn modelId="{72CB7EA1-BB6E-4C91-82EB-A08ACAF72057}" type="presOf" srcId="{8B7C9F9B-A756-4AC3-B2AD-099EB949E16B}" destId="{3D5D5D5A-8706-48A0-B253-60540247692A}" srcOrd="0" destOrd="0" presId="urn:microsoft.com/office/officeart/2016/7/layout/RepeatingBendingProcessNew"/>
    <dgm:cxn modelId="{0533F0AD-D56A-4976-A935-1E3C7D33EF5F}" srcId="{4521D99E-C636-4984-A288-F86AC54E4020}" destId="{A932CA7D-1BF4-473F-8C07-6C33770580CE}" srcOrd="1" destOrd="0" parTransId="{457671D1-288D-4BD6-97A1-280427330A68}" sibTransId="{C7454B8A-037B-4D4E-A2B0-5937D53CC22F}"/>
    <dgm:cxn modelId="{60E0E2B0-B3AA-4ED8-BC10-7A0C1251E17C}" srcId="{4521D99E-C636-4984-A288-F86AC54E4020}" destId="{40C21528-9DD4-432B-855B-741862DA6BBB}" srcOrd="2" destOrd="0" parTransId="{B998DE0D-DCAF-40BB-B132-74C23864028D}" sibTransId="{B0B6D253-0C03-414D-8C90-4C28DA5F5D23}"/>
    <dgm:cxn modelId="{30098DBF-3101-49DA-B949-06534A4F4B26}" type="presOf" srcId="{C7454B8A-037B-4D4E-A2B0-5937D53CC22F}" destId="{2B6FCC3A-D35B-4D88-A36D-F5B3021A3E2A}" srcOrd="1" destOrd="0" presId="urn:microsoft.com/office/officeart/2016/7/layout/RepeatingBendingProcessNew"/>
    <dgm:cxn modelId="{B14ECAE3-B1E2-4E43-80A2-280A46F478EF}" type="presOf" srcId="{933525D7-422C-42A0-BA72-0EE42A8F00A0}" destId="{FFB52F13-8E41-4989-9F29-FB365040864E}" srcOrd="0" destOrd="0" presId="urn:microsoft.com/office/officeart/2016/7/layout/RepeatingBendingProcessNew"/>
    <dgm:cxn modelId="{6C5D90EB-EDD0-4CCB-B88F-7FF9C968542B}" type="presOf" srcId="{40C21528-9DD4-432B-855B-741862DA6BBB}" destId="{80AFD776-2BCE-4046-9684-5F984084DA65}" srcOrd="0" destOrd="0" presId="urn:microsoft.com/office/officeart/2016/7/layout/RepeatingBendingProcessNew"/>
    <dgm:cxn modelId="{DC8BF2FE-7BC3-4BAC-B4EA-AD00F1C6FBC8}" srcId="{4521D99E-C636-4984-A288-F86AC54E4020}" destId="{8B7C9F9B-A756-4AC3-B2AD-099EB949E16B}" srcOrd="3" destOrd="0" parTransId="{D27537F6-AE6A-4FD2-92CB-83F54389E87F}" sibTransId="{90A05ED4-A289-405E-85D2-216681F511B4}"/>
    <dgm:cxn modelId="{15E3EA88-6631-4585-BB63-06C11D6D68FE}" type="presParOf" srcId="{3610ECBD-EF9C-4647-B0CF-8D5E203AD086}" destId="{FFB52F13-8E41-4989-9F29-FB365040864E}" srcOrd="0" destOrd="0" presId="urn:microsoft.com/office/officeart/2016/7/layout/RepeatingBendingProcessNew"/>
    <dgm:cxn modelId="{2DBA06B8-45DB-4B9C-9026-D11D2726801C}" type="presParOf" srcId="{3610ECBD-EF9C-4647-B0CF-8D5E203AD086}" destId="{9763EE53-B8D7-47D9-A91A-5A3F2913E764}" srcOrd="1" destOrd="0" presId="urn:microsoft.com/office/officeart/2016/7/layout/RepeatingBendingProcessNew"/>
    <dgm:cxn modelId="{182E62FC-BEB8-4CA3-B211-7C6FA2230831}" type="presParOf" srcId="{9763EE53-B8D7-47D9-A91A-5A3F2913E764}" destId="{68B66340-159D-414D-95FE-984710FBC663}" srcOrd="0" destOrd="0" presId="urn:microsoft.com/office/officeart/2016/7/layout/RepeatingBendingProcessNew"/>
    <dgm:cxn modelId="{BE89BEAB-8875-45FB-BA9C-5952FA5CDDA5}" type="presParOf" srcId="{3610ECBD-EF9C-4647-B0CF-8D5E203AD086}" destId="{5EB485E4-0971-4FF5-9188-5B83097F2F18}" srcOrd="2" destOrd="0" presId="urn:microsoft.com/office/officeart/2016/7/layout/RepeatingBendingProcessNew"/>
    <dgm:cxn modelId="{B0A8521D-418B-4D92-B5E9-1D7E5E68E7F3}" type="presParOf" srcId="{3610ECBD-EF9C-4647-B0CF-8D5E203AD086}" destId="{BB7EC9F0-65DA-4D9C-9E94-47472F67B3ED}" srcOrd="3" destOrd="0" presId="urn:microsoft.com/office/officeart/2016/7/layout/RepeatingBendingProcessNew"/>
    <dgm:cxn modelId="{ED15432E-EEA0-4854-8BEB-84C1998898E0}" type="presParOf" srcId="{BB7EC9F0-65DA-4D9C-9E94-47472F67B3ED}" destId="{2B6FCC3A-D35B-4D88-A36D-F5B3021A3E2A}" srcOrd="0" destOrd="0" presId="urn:microsoft.com/office/officeart/2016/7/layout/RepeatingBendingProcessNew"/>
    <dgm:cxn modelId="{C1338C98-E470-4696-B67D-4ECD5166E90C}" type="presParOf" srcId="{3610ECBD-EF9C-4647-B0CF-8D5E203AD086}" destId="{80AFD776-2BCE-4046-9684-5F984084DA65}" srcOrd="4" destOrd="0" presId="urn:microsoft.com/office/officeart/2016/7/layout/RepeatingBendingProcessNew"/>
    <dgm:cxn modelId="{F39CE1B9-D08B-4C82-A293-527FA199D305}" type="presParOf" srcId="{3610ECBD-EF9C-4647-B0CF-8D5E203AD086}" destId="{B6C3A0F7-0AB4-4522-88CC-367BAC436A38}" srcOrd="5" destOrd="0" presId="urn:microsoft.com/office/officeart/2016/7/layout/RepeatingBendingProcessNew"/>
    <dgm:cxn modelId="{10D95081-79DF-4AEE-BC25-D2ED6174D63D}" type="presParOf" srcId="{B6C3A0F7-0AB4-4522-88CC-367BAC436A38}" destId="{D69C88FD-40F7-4E4D-ACA6-492EA83C0D2E}" srcOrd="0" destOrd="0" presId="urn:microsoft.com/office/officeart/2016/7/layout/RepeatingBendingProcessNew"/>
    <dgm:cxn modelId="{C38902E6-77AA-4664-898E-D4E73ED71FBE}" type="presParOf" srcId="{3610ECBD-EF9C-4647-B0CF-8D5E203AD086}" destId="{3D5D5D5A-8706-48A0-B253-60540247692A}" srcOrd="6" destOrd="0" presId="urn:microsoft.com/office/officeart/2016/7/layout/RepeatingBendingProcessNew"/>
    <dgm:cxn modelId="{E5E23AD3-5908-42D3-B345-1E4FE3E933BE}" type="presParOf" srcId="{3610ECBD-EF9C-4647-B0CF-8D5E203AD086}" destId="{3BC4AA5E-3A82-4F41-9C30-527BB4CB0A60}" srcOrd="7" destOrd="0" presId="urn:microsoft.com/office/officeart/2016/7/layout/RepeatingBendingProcessNew"/>
    <dgm:cxn modelId="{1AB76DAD-6196-4AEE-8CA4-68C58546C06A}" type="presParOf" srcId="{3BC4AA5E-3A82-4F41-9C30-527BB4CB0A60}" destId="{2FA61876-C709-47CE-A43F-F7EDC8429630}" srcOrd="0" destOrd="0" presId="urn:microsoft.com/office/officeart/2016/7/layout/RepeatingBendingProcessNew"/>
    <dgm:cxn modelId="{45C41116-2758-457D-9418-EE852193267D}" type="presParOf" srcId="{3610ECBD-EF9C-4647-B0CF-8D5E203AD086}" destId="{B9E135A8-6727-4BA0-AF2B-7C996D77FDA2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3EE53-B8D7-47D9-A91A-5A3F2913E764}">
      <dsp:nvSpPr>
        <dsp:cNvPr id="0" name=""/>
        <dsp:cNvSpPr/>
      </dsp:nvSpPr>
      <dsp:spPr>
        <a:xfrm>
          <a:off x="2614645" y="525052"/>
          <a:ext cx="40481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4819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06169" y="568595"/>
        <a:ext cx="21770" cy="4354"/>
      </dsp:txXfrm>
    </dsp:sp>
    <dsp:sp modelId="{FFB52F13-8E41-4989-9F29-FB365040864E}">
      <dsp:nvSpPr>
        <dsp:cNvPr id="0" name=""/>
        <dsp:cNvSpPr/>
      </dsp:nvSpPr>
      <dsp:spPr>
        <a:xfrm>
          <a:off x="723318" y="2834"/>
          <a:ext cx="1893126" cy="11358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765" tIns="97373" rIns="92765" bIns="97373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Drop Redundant Columns –’</a:t>
          </a:r>
          <a:r>
            <a:rPr lang="en-AU" sz="1300" kern="1200"/>
            <a:t>Mouse-ID’, ‘Genotype’, ’Treatment’ and ‘Behavior’</a:t>
          </a:r>
          <a:endParaRPr lang="en-US" sz="1300" kern="1200"/>
        </a:p>
      </dsp:txBody>
      <dsp:txXfrm>
        <a:off x="723318" y="2834"/>
        <a:ext cx="1893126" cy="1135876"/>
      </dsp:txXfrm>
    </dsp:sp>
    <dsp:sp modelId="{BB7EC9F0-65DA-4D9C-9E94-47472F67B3ED}">
      <dsp:nvSpPr>
        <dsp:cNvPr id="0" name=""/>
        <dsp:cNvSpPr/>
      </dsp:nvSpPr>
      <dsp:spPr>
        <a:xfrm>
          <a:off x="1669881" y="1136910"/>
          <a:ext cx="2328546" cy="404819"/>
        </a:xfrm>
        <a:custGeom>
          <a:avLst/>
          <a:gdLst/>
          <a:ahLst/>
          <a:cxnLst/>
          <a:rect l="0" t="0" r="0" b="0"/>
          <a:pathLst>
            <a:path>
              <a:moveTo>
                <a:pt x="2328546" y="0"/>
              </a:moveTo>
              <a:lnTo>
                <a:pt x="2328546" y="219509"/>
              </a:lnTo>
              <a:lnTo>
                <a:pt x="0" y="219509"/>
              </a:lnTo>
              <a:lnTo>
                <a:pt x="0" y="404819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74932" y="1337143"/>
        <a:ext cx="118445" cy="4354"/>
      </dsp:txXfrm>
    </dsp:sp>
    <dsp:sp modelId="{5EB485E4-0971-4FF5-9188-5B83097F2F18}">
      <dsp:nvSpPr>
        <dsp:cNvPr id="0" name=""/>
        <dsp:cNvSpPr/>
      </dsp:nvSpPr>
      <dsp:spPr>
        <a:xfrm>
          <a:off x="3051864" y="2834"/>
          <a:ext cx="1893126" cy="113587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765" tIns="97373" rIns="92765" bIns="97373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Removed observations having more than 60% missing data (3 observations)</a:t>
          </a:r>
          <a:endParaRPr lang="en-US" sz="1300" kern="1200"/>
        </a:p>
      </dsp:txBody>
      <dsp:txXfrm>
        <a:off x="3051864" y="2834"/>
        <a:ext cx="1893126" cy="1135876"/>
      </dsp:txXfrm>
    </dsp:sp>
    <dsp:sp modelId="{B6C3A0F7-0AB4-4522-88CC-367BAC436A38}">
      <dsp:nvSpPr>
        <dsp:cNvPr id="0" name=""/>
        <dsp:cNvSpPr/>
      </dsp:nvSpPr>
      <dsp:spPr>
        <a:xfrm>
          <a:off x="2614645" y="2096348"/>
          <a:ext cx="40481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4819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06169" y="2139890"/>
        <a:ext cx="21770" cy="4354"/>
      </dsp:txXfrm>
    </dsp:sp>
    <dsp:sp modelId="{80AFD776-2BCE-4046-9684-5F984084DA65}">
      <dsp:nvSpPr>
        <dsp:cNvPr id="0" name=""/>
        <dsp:cNvSpPr/>
      </dsp:nvSpPr>
      <dsp:spPr>
        <a:xfrm>
          <a:off x="723318" y="1574129"/>
          <a:ext cx="1893126" cy="113587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765" tIns="97373" rIns="92765" bIns="97373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Imputed missing  data with the mean of each class for that feature.</a:t>
          </a:r>
          <a:endParaRPr lang="en-US" sz="1300" kern="1200"/>
        </a:p>
      </dsp:txBody>
      <dsp:txXfrm>
        <a:off x="723318" y="1574129"/>
        <a:ext cx="1893126" cy="1135876"/>
      </dsp:txXfrm>
    </dsp:sp>
    <dsp:sp modelId="{3BC4AA5E-3A82-4F41-9C30-527BB4CB0A60}">
      <dsp:nvSpPr>
        <dsp:cNvPr id="0" name=""/>
        <dsp:cNvSpPr/>
      </dsp:nvSpPr>
      <dsp:spPr>
        <a:xfrm>
          <a:off x="1669881" y="2708206"/>
          <a:ext cx="2328546" cy="404819"/>
        </a:xfrm>
        <a:custGeom>
          <a:avLst/>
          <a:gdLst/>
          <a:ahLst/>
          <a:cxnLst/>
          <a:rect l="0" t="0" r="0" b="0"/>
          <a:pathLst>
            <a:path>
              <a:moveTo>
                <a:pt x="2328546" y="0"/>
              </a:moveTo>
              <a:lnTo>
                <a:pt x="2328546" y="219509"/>
              </a:lnTo>
              <a:lnTo>
                <a:pt x="0" y="219509"/>
              </a:lnTo>
              <a:lnTo>
                <a:pt x="0" y="404819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74932" y="2908438"/>
        <a:ext cx="118445" cy="4354"/>
      </dsp:txXfrm>
    </dsp:sp>
    <dsp:sp modelId="{3D5D5D5A-8706-48A0-B253-60540247692A}">
      <dsp:nvSpPr>
        <dsp:cNvPr id="0" name=""/>
        <dsp:cNvSpPr/>
      </dsp:nvSpPr>
      <dsp:spPr>
        <a:xfrm>
          <a:off x="3051864" y="1574129"/>
          <a:ext cx="1893126" cy="113587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765" tIns="97373" rIns="92765" bIns="97373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Rightly skewed Features: Drop top 1% value </a:t>
          </a:r>
          <a:endParaRPr lang="en-US" sz="1300" kern="1200"/>
        </a:p>
      </dsp:txBody>
      <dsp:txXfrm>
        <a:off x="3051864" y="1574129"/>
        <a:ext cx="1893126" cy="1135876"/>
      </dsp:txXfrm>
    </dsp:sp>
    <dsp:sp modelId="{B9E135A8-6727-4BA0-AF2B-7C996D77FDA2}">
      <dsp:nvSpPr>
        <dsp:cNvPr id="0" name=""/>
        <dsp:cNvSpPr/>
      </dsp:nvSpPr>
      <dsp:spPr>
        <a:xfrm>
          <a:off x="723318" y="3145425"/>
          <a:ext cx="1893126" cy="113587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765" tIns="97373" rIns="92765" bIns="97373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Left skewed Feature: Drop lower 0.5% value</a:t>
          </a:r>
          <a:endParaRPr lang="en-US" sz="1300" kern="1200"/>
        </a:p>
      </dsp:txBody>
      <dsp:txXfrm>
        <a:off x="723318" y="3145425"/>
        <a:ext cx="1893126" cy="11358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JPG>
</file>

<file path=ppt/media/image14.JPG>
</file>

<file path=ppt/media/image2.jpe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media/media1.aac>
</file>

<file path=ppt/media/media2.aac>
</file>

<file path=ppt/media/media3.aac>
</file>

<file path=ppt/media/media4.aac>
</file>

<file path=ppt/media/media5.aac>
</file>

<file path=ppt/media/media6.aac>
</file>

<file path=ppt/media/media7.aac>
</file>

<file path=ppt/media/media8.aac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587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713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07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823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086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71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032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332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69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6/11/2020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75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6804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065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17" r:id="rId5"/>
    <p:sldLayoutId id="2147483723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b="1" i="0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aac"/><Relationship Id="rId1" Type="http://schemas.microsoft.com/office/2007/relationships/media" Target="../media/media1.aac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7.aac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8.aac"/><Relationship Id="rId1" Type="http://schemas.microsoft.com/office/2007/relationships/media" Target="../media/media8.aac"/><Relationship Id="rId5" Type="http://schemas.openxmlformats.org/officeDocument/2006/relationships/image" Target="../media/image3.png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plos.org/plosone/article?id=10.1371/journal.pone.0119491" TargetMode="External"/><Relationship Id="rId2" Type="http://schemas.openxmlformats.org/officeDocument/2006/relationships/hyperlink" Target="https://journals.plos.org/plosone/article?id=10.1371/journal.pone.0129126#sec011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2.aac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aac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aac"/><Relationship Id="rId1" Type="http://schemas.microsoft.com/office/2007/relationships/media" Target="../media/media3.aac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aac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aac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aac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aac"/><Relationship Id="rId1" Type="http://schemas.microsoft.com/office/2007/relationships/media" Target="../media/media5.aac"/><Relationship Id="rId6" Type="http://schemas.openxmlformats.org/officeDocument/2006/relationships/image" Target="../media/image3.pn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aac"/><Relationship Id="rId1" Type="http://schemas.microsoft.com/office/2007/relationships/media" Target="../media/media6.aac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sitting, wire, large, umbrella&#10;&#10;Description automatically generated">
            <a:extLst>
              <a:ext uri="{FF2B5EF4-FFF2-40B4-BE49-F238E27FC236}">
                <a16:creationId xmlns:a16="http://schemas.microsoft.com/office/drawing/2014/main" id="{14D44D61-1200-4EC8-A553-2779535BE6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90000"/>
          </a:blip>
          <a:srcRect t="43750"/>
          <a:stretch/>
        </p:blipFill>
        <p:spPr>
          <a:xfrm>
            <a:off x="20" y="-180965"/>
            <a:ext cx="12191980" cy="685799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DB4A12B6-EF0D-43E8-8C17-4FAD4D276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>
              <a:lumMod val="85000"/>
              <a:lumOff val="15000"/>
              <a:alpha val="93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E107525-0C02-447F-8A3F-553320A72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2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310F04-A86C-419B-B68D-E30C0FC6C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03" y="2244830"/>
            <a:ext cx="8933796" cy="2437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300" i="0" cap="all" spc="-100" dirty="0">
                <a:solidFill>
                  <a:schemeClr val="tx1"/>
                </a:solidFill>
              </a:rPr>
              <a:t>CLASSIFICATION OF MICE BASED ON PROTEIN EXPRESSION</a:t>
            </a:r>
            <a:br>
              <a:rPr lang="en-US" sz="5300" b="0" i="0" cap="all" spc="-100" dirty="0"/>
            </a:br>
            <a:endParaRPr lang="en-US" sz="5300" b="0" i="0" cap="all" spc="-1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B7A42E3-05D8-4A0B-9D4E-20EF581E5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EE9A54B-189D-4645-8254-FDC4210EC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511CE48F-D5E4-4520-AF1E-8F85CFBDA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1448851-39AD-4943-BF9C-C50704E08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Record-002">
            <a:hlinkClick r:id="" action="ppaction://media"/>
            <a:extLst>
              <a:ext uri="{FF2B5EF4-FFF2-40B4-BE49-F238E27FC236}">
                <a16:creationId xmlns:a16="http://schemas.microsoft.com/office/drawing/2014/main" id="{989037A1-6C06-4AE3-A2AD-CBE4128E2E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74267" y="654916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3469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8500">
        <p159:morph option="byObject"/>
      </p:transition>
    </mc:Choice>
    <mc:Fallback>
      <p:transition spd="slow" advTm="28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D46546E-EC27-4FD0-847D-2BE490FEE4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87"/>
          <a:stretch/>
        </p:blipFill>
        <p:spPr>
          <a:xfrm>
            <a:off x="-1" y="10"/>
            <a:ext cx="12192000" cy="4551026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36C7F-664A-4C7E-A0FC-6AFC5D7E3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723" y="4956811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/>
              <a:t> Model Evaluation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994CD67-D182-4A29-9533-57B5759882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4275" y="5783001"/>
            <a:ext cx="10656310" cy="42596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700" spc="80"/>
              <a:t>KNN model outperforms DT model in classifying different classes with a much higher accuracy score. </a:t>
            </a:r>
          </a:p>
        </p:txBody>
      </p:sp>
      <p:pic>
        <p:nvPicPr>
          <p:cNvPr id="2" name="Record-009">
            <a:hlinkClick r:id="" action="ppaction://media"/>
            <a:extLst>
              <a:ext uri="{FF2B5EF4-FFF2-40B4-BE49-F238E27FC236}">
                <a16:creationId xmlns:a16="http://schemas.microsoft.com/office/drawing/2014/main" id="{4423AE59-D702-4B73-994A-F29E28BFED6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306.33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83552" y="610527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446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Tm="298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8D1359-D8DA-40AE-AF9E-7AA5D44A2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1">
                <a:solidFill>
                  <a:schemeClr val="tx1">
                    <a:lumMod val="85000"/>
                    <a:lumOff val="15000"/>
                  </a:schemeClr>
                </a:solidFill>
              </a:rPr>
              <a:t>Model Comparison </a:t>
            </a:r>
            <a:br>
              <a:rPr lang="en-US" sz="2800" b="1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28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F3DC91-61AF-4736-AC49-D4046A0D2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720" y="2149813"/>
            <a:ext cx="2312479" cy="3854197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check whether the results between the 2 classification models are statistically significant or not, a </a:t>
            </a:r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Paired T-Test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performed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A45267-315B-43F9-B39A-9B838CB61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422" y="1376855"/>
            <a:ext cx="7237877" cy="3495829"/>
          </a:xfrm>
          <a:prstGeom prst="rect">
            <a:avLst/>
          </a:prstGeom>
        </p:spPr>
      </p:pic>
      <p:pic>
        <p:nvPicPr>
          <p:cNvPr id="3" name="Record-010">
            <a:hlinkClick r:id="" action="ppaction://media"/>
            <a:extLst>
              <a:ext uri="{FF2B5EF4-FFF2-40B4-BE49-F238E27FC236}">
                <a16:creationId xmlns:a16="http://schemas.microsoft.com/office/drawing/2014/main" id="{442C4C92-7754-4550-896D-335869AAE7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50370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031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8000">
        <p159:morph option="byObject"/>
      </p:transition>
    </mc:Choice>
    <mc:Fallback>
      <p:transition spd="slow" advTm="1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BCAB449-84D3-4891-A5B2-C62E3327C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/>
              <a:t>Result and Conclusion</a:t>
            </a:r>
            <a:endParaRPr lang="en-AU" dirty="0"/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CD30ADF3-660F-4373-B78B-F0172B374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r>
              <a:rPr lang="en-US" dirty="0"/>
              <a:t>KNN model outperforms DT model for our multi-classification problem</a:t>
            </a:r>
          </a:p>
          <a:p>
            <a:r>
              <a:rPr lang="en-US" dirty="0"/>
              <a:t>DT model is not suited in case where the descriptive features have continuous values.</a:t>
            </a:r>
          </a:p>
          <a:p>
            <a:r>
              <a:rPr lang="en-AU" dirty="0"/>
              <a:t>Not all the proteins profiles that deals with the associate learning in our dataset gives much information about the different classes. Only a handful number of proteins impact the learning abilities (SOD1_N impact the learning behavior most) in mice.</a:t>
            </a:r>
          </a:p>
          <a:p>
            <a:r>
              <a:rPr lang="en-AU" dirty="0"/>
              <a:t> Accuracy of the models can be increase further </a:t>
            </a:r>
            <a:r>
              <a:rPr lang="en-US" dirty="0"/>
              <a:t>by further expanding the hyperparameter search space by including other parameters of this classification method.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0622321"/>
      </p:ext>
    </p:extLst>
  </p:cSld>
  <p:clrMapOvr>
    <a:masterClrMapping/>
  </p:clrMapOvr>
  <p:transition spd="slow" advTm="8000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88DE9B99-ADEF-4DA4-A716-52D0A8BE5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6E20860D-8992-496E-BC22-8450E344B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EDCCFD-3D30-4BED-AA7F-E27090D6F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spc="0"/>
              <a:t>References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0C0734-CF3D-4FA0-ABD4-A7CA48421F70}"/>
              </a:ext>
            </a:extLst>
          </p:cNvPr>
          <p:cNvSpPr txBox="1"/>
          <p:nvPr/>
        </p:nvSpPr>
        <p:spPr>
          <a:xfrm>
            <a:off x="1175512" y="2557849"/>
            <a:ext cx="9792208" cy="3407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dirty="0"/>
              <a:t>Archive.ics.uci.edu. 2020. </a:t>
            </a:r>
            <a:r>
              <a:rPr lang="en-US" i="1" dirty="0"/>
              <a:t>UCI Machine Learning Repository: Mice Protein Expression Data Set</a:t>
            </a:r>
            <a:r>
              <a:rPr lang="en-US" dirty="0"/>
              <a:t>. [online] Available at: &lt;https://archive.ics.uci.edu/ml/datasets/Mice+Protein+Expression&gt; [Accessed 1 June 2020].</a:t>
            </a:r>
          </a:p>
          <a:p>
            <a:pPr lvl="0"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dirty="0"/>
              <a:t>Higuera, C., Gardiner, K. and </a:t>
            </a:r>
            <a:r>
              <a:rPr lang="en-US" dirty="0" err="1"/>
              <a:t>Cios</a:t>
            </a:r>
            <a:r>
              <a:rPr lang="en-US" dirty="0"/>
              <a:t>, K., 2015. Self-Organizing Feature Maps Identify Proteins Critical to Learning in a Mouse Model of Down Syndrome. </a:t>
            </a:r>
            <a:r>
              <a:rPr lang="en-US" i="1" dirty="0"/>
              <a:t>PLOS ONE</a:t>
            </a:r>
            <a:r>
              <a:rPr lang="en-US" dirty="0"/>
              <a:t>, 10(6), p.e0129126. </a:t>
            </a:r>
            <a:r>
              <a:rPr lang="en-US" u="sng" dirty="0">
                <a:hlinkClick r:id="rId2"/>
              </a:rPr>
              <a:t>https://journals.plos.org/plosone/article?id=10.1371/journal.pone.0129126#sec011</a:t>
            </a:r>
            <a:endParaRPr lang="en-US" dirty="0"/>
          </a:p>
          <a:p>
            <a:pPr lvl="0"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dirty="0"/>
              <a:t>Ahmed, M., </a:t>
            </a:r>
            <a:r>
              <a:rPr lang="en-US" dirty="0" err="1"/>
              <a:t>Dhanasekaran</a:t>
            </a:r>
            <a:r>
              <a:rPr lang="en-US" dirty="0"/>
              <a:t>, A., Block, A., Tong, S., Costa, A., </a:t>
            </a:r>
            <a:r>
              <a:rPr lang="en-US" dirty="0" err="1"/>
              <a:t>Stasko</a:t>
            </a:r>
            <a:r>
              <a:rPr lang="en-US" dirty="0"/>
              <a:t>, M. and Gardiner, K., 2015. Protein Dynamics Associated with Failed and Rescued Learning in the Ts65Dn Mouse Model of Down Syndrome. </a:t>
            </a:r>
            <a:r>
              <a:rPr lang="en-US" i="1" dirty="0"/>
              <a:t>PLOS ONE</a:t>
            </a:r>
            <a:r>
              <a:rPr lang="en-US" dirty="0"/>
              <a:t>, 10(3), p.e0119491. </a:t>
            </a:r>
            <a:r>
              <a:rPr lang="en-US" u="sng" dirty="0">
                <a:hlinkClick r:id="rId3"/>
              </a:rPr>
              <a:t>https://journals.plos.org/plosone/article?id=10.1371/journal.pone.0119491</a:t>
            </a:r>
            <a:endParaRPr lang="en-US" dirty="0"/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5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8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5" name="Rectangle 10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6" name="Rectangle 12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7" name="Group 1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16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B645BD8A-B13F-463A-9101-4FB883F06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21">
            <a:extLst>
              <a:ext uri="{FF2B5EF4-FFF2-40B4-BE49-F238E27FC236}">
                <a16:creationId xmlns:a16="http://schemas.microsoft.com/office/drawing/2014/main" id="{94003B42-F17E-473C-9366-9369C0471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0" name="Rectangle 23">
            <a:extLst>
              <a:ext uri="{FF2B5EF4-FFF2-40B4-BE49-F238E27FC236}">
                <a16:creationId xmlns:a16="http://schemas.microsoft.com/office/drawing/2014/main" id="{149DDF01-2EFB-49D0-864E-0CE29F33A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9B35A6-3706-4C37-BE1A-01D815709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040" y="1754659"/>
            <a:ext cx="9860547" cy="30054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b="0" cap="all" spc="-100">
                <a:solidFill>
                  <a:schemeClr val="bg1"/>
                </a:solidFill>
              </a:rPr>
              <a:t>THANKS</a:t>
            </a:r>
          </a:p>
        </p:txBody>
      </p:sp>
      <p:sp>
        <p:nvSpPr>
          <p:cNvPr id="41" name="Rectangle 25">
            <a:extLst>
              <a:ext uri="{FF2B5EF4-FFF2-40B4-BE49-F238E27FC236}">
                <a16:creationId xmlns:a16="http://schemas.microsoft.com/office/drawing/2014/main" id="{8EEA5BB7-5B71-4B52-AD7F-3BA82A617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2" name="Straight Connector 27">
            <a:extLst>
              <a:ext uri="{FF2B5EF4-FFF2-40B4-BE49-F238E27FC236}">
                <a16:creationId xmlns:a16="http://schemas.microsoft.com/office/drawing/2014/main" id="{2A1BDD5A-B952-463D-8BF6-F89EC6F21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55369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29">
            <a:extLst>
              <a:ext uri="{FF2B5EF4-FFF2-40B4-BE49-F238E27FC236}">
                <a16:creationId xmlns:a16="http://schemas.microsoft.com/office/drawing/2014/main" id="{A2C2EF86-4721-4AC5-AC3A-5343FE12B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55369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31">
            <a:extLst>
              <a:ext uri="{FF2B5EF4-FFF2-40B4-BE49-F238E27FC236}">
                <a16:creationId xmlns:a16="http://schemas.microsoft.com/office/drawing/2014/main" id="{F42A6C7C-49DA-4D7E-9647-1696C74DF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100664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942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8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6" name="Rectangle 10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7" name="Rectangle 12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8" name="Group 1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19">
            <a:extLst>
              <a:ext uri="{FF2B5EF4-FFF2-40B4-BE49-F238E27FC236}">
                <a16:creationId xmlns:a16="http://schemas.microsoft.com/office/drawing/2014/main" id="{A2E8F76A-2E7B-4CF0-A21A-E81A1326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0" name="Rectangle 21">
            <a:extLst>
              <a:ext uri="{FF2B5EF4-FFF2-40B4-BE49-F238E27FC236}">
                <a16:creationId xmlns:a16="http://schemas.microsoft.com/office/drawing/2014/main" id="{701DFCF0-947A-4104-A380-B590E817C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1150" y="457200"/>
            <a:ext cx="8533646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1" name="Rectangle 23">
            <a:extLst>
              <a:ext uri="{FF2B5EF4-FFF2-40B4-BE49-F238E27FC236}">
                <a16:creationId xmlns:a16="http://schemas.microsoft.com/office/drawing/2014/main" id="{F73AA83C-8563-429B-A590-02BDBC039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68583" y="621793"/>
            <a:ext cx="8198780" cy="5614416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C8CC9D-8CD4-41AB-9DCE-A33456EDF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765" y="1225420"/>
            <a:ext cx="6400416" cy="345664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800" b="0" cap="all" spc="-100" dirty="0"/>
              <a:t>Mice Protein Dataset</a:t>
            </a:r>
          </a:p>
        </p:txBody>
      </p:sp>
      <p:pic>
        <p:nvPicPr>
          <p:cNvPr id="4" name="Record-004">
            <a:hlinkClick r:id="" action="ppaction://media"/>
            <a:extLst>
              <a:ext uri="{FF2B5EF4-FFF2-40B4-BE49-F238E27FC236}">
                <a16:creationId xmlns:a16="http://schemas.microsoft.com/office/drawing/2014/main" id="{0EAE3FD5-98C9-4041-8764-F9587A06E7B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0764.080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21001" y="635510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208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0" advTm="10000">
        <p159:morph option="byObject"/>
      </p:transition>
    </mc:Choice>
    <mc:Fallback>
      <p:transition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069235B-22DB-4231-8291-D64DA2CDE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8D2E73-B9C9-4D4F-82DE-D694F5224D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128" y="1485340"/>
            <a:ext cx="10577744" cy="3887319"/>
          </a:xfrm>
          <a:prstGeom prst="rect">
            <a:avLst/>
          </a:prstGeom>
        </p:spPr>
      </p:pic>
      <p:pic>
        <p:nvPicPr>
          <p:cNvPr id="2" name="Record-004">
            <a:hlinkClick r:id="" action="ppaction://media"/>
            <a:extLst>
              <a:ext uri="{FF2B5EF4-FFF2-40B4-BE49-F238E27FC236}">
                <a16:creationId xmlns:a16="http://schemas.microsoft.com/office/drawing/2014/main" id="{55F89829-A4B9-4694-9055-89646478104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114" end="4462.080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948318" y="68580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670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7000">
        <p159:morph option="byObject"/>
      </p:transition>
    </mc:Choice>
    <mc:Fallback>
      <p:transition spd="slow" advTm="2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A7A821B9-0CFF-4B38-BBA6-D630BD3AF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6676D-3BB0-4278-8CB0-443D128D6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0189" y="643464"/>
            <a:ext cx="2888344" cy="557107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Data preparation</a:t>
            </a:r>
            <a:br>
              <a:rPr lang="en-US">
                <a:solidFill>
                  <a:schemeClr val="bg1"/>
                </a:solidFill>
              </a:rPr>
            </a:br>
            <a:endParaRPr lang="en-AU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6394E5-E242-48C2-9BFF-BDCB27E4F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8EFCA7-18D5-4FA9-867D-374429893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3" y="643464"/>
            <a:ext cx="6909336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B3182AD-CBBA-42F2-964B-8C8644688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071" y="809244"/>
            <a:ext cx="6583680" cy="5239512"/>
          </a:xfrm>
          <a:prstGeom prst="rect">
            <a:avLst/>
          </a:prstGeom>
          <a:ln w="6350" cap="sq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AD9A603D-C08C-428B-BDA0-EC6A5359D9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4759966"/>
              </p:ext>
            </p:extLst>
          </p:nvPr>
        </p:nvGraphicFramePr>
        <p:xfrm>
          <a:off x="1286615" y="1286931"/>
          <a:ext cx="5668310" cy="4284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-005">
            <a:hlinkClick r:id="" action="ppaction://media"/>
            <a:extLst>
              <a:ext uri="{FF2B5EF4-FFF2-40B4-BE49-F238E27FC236}">
                <a16:creationId xmlns:a16="http://schemas.microsoft.com/office/drawing/2014/main" id="{43875005-EF43-4B25-ABAB-C50F056F96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412123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213944"/>
      </p:ext>
    </p:extLst>
  </p:cSld>
  <p:clrMapOvr>
    <a:masterClrMapping/>
  </p:clrMapOvr>
  <p:transition spd="slow" advTm="36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sitting, colorful, photo, black&#10;&#10;Description automatically generated">
            <a:extLst>
              <a:ext uri="{FF2B5EF4-FFF2-40B4-BE49-F238E27FC236}">
                <a16:creationId xmlns:a16="http://schemas.microsoft.com/office/drawing/2014/main" id="{97B8646F-6B2D-47B2-9420-8DD42D09EE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" b="2377"/>
          <a:stretch/>
        </p:blipFill>
        <p:spPr>
          <a:xfrm>
            <a:off x="4646383" y="0"/>
            <a:ext cx="7545616" cy="669340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6221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3977" y="164592"/>
            <a:ext cx="4334256" cy="652881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F7C99B-913C-45F0-862D-A036CC896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524" y="1340361"/>
            <a:ext cx="3823448" cy="19362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3600" b="0" cap="all" spc="-100" dirty="0">
                <a:solidFill>
                  <a:schemeClr val="tx1"/>
                </a:solidFill>
              </a:rPr>
              <a:t>Data Exploration </a:t>
            </a:r>
            <a:br>
              <a:rPr lang="en-US" sz="3600" b="0" cap="all" spc="-100" dirty="0">
                <a:solidFill>
                  <a:schemeClr val="tx1"/>
                </a:solidFill>
              </a:rPr>
            </a:br>
            <a:endParaRPr lang="en-US" sz="3600" b="0" cap="all" spc="-1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C2E61C-60B0-4AE9-AE0F-DC8C5B7FF21C}"/>
              </a:ext>
            </a:extLst>
          </p:cNvPr>
          <p:cNvSpPr txBox="1"/>
          <p:nvPr/>
        </p:nvSpPr>
        <p:spPr>
          <a:xfrm>
            <a:off x="486337" y="5088359"/>
            <a:ext cx="3803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20 features that are highly correlated with the target i.e. ‘class’</a:t>
            </a:r>
            <a:endParaRPr lang="en-AU" dirty="0"/>
          </a:p>
        </p:txBody>
      </p:sp>
      <p:pic>
        <p:nvPicPr>
          <p:cNvPr id="3" name="Record-006">
            <a:hlinkClick r:id="" action="ppaction://media"/>
            <a:extLst>
              <a:ext uri="{FF2B5EF4-FFF2-40B4-BE49-F238E27FC236}">
                <a16:creationId xmlns:a16="http://schemas.microsoft.com/office/drawing/2014/main" id="{D78A9E4A-F8E8-4A8E-AA15-FA51FFB7BB2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7501.457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74267" y="619938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984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620"/>
    </mc:Choice>
    <mc:Fallback>
      <p:transition spd="slow" advTm="17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5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0" name="Rectangle 6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91" name="Rectangle 6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92" name="Rectangle 6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93" name="Group 6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ctangle 7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7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4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" name="Rectangle 7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7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98" name="Rectangle 7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BE17A-F5DF-4B6C-8738-DE0EA76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2400" u="sng" spc="80" dirty="0">
                <a:solidFill>
                  <a:srgbClr val="00B0F0"/>
                </a:solidFill>
              </a:rPr>
              <a:t>BEHAVIOR</a:t>
            </a:r>
            <a:br>
              <a:rPr lang="en-US" sz="4400" u="sng" spc="80" dirty="0">
                <a:solidFill>
                  <a:srgbClr val="00B0F0"/>
                </a:solidFill>
              </a:rPr>
            </a:br>
            <a:endParaRPr lang="en-US" sz="4100" b="0" cap="all" spc="-100" dirty="0">
              <a:solidFill>
                <a:schemeClr val="bg1"/>
              </a:solidFill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8DFFC25-8DD8-4E8D-9119-5A3F46E84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493" y="4296792"/>
            <a:ext cx="2978282" cy="140361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spc="80" dirty="0">
                <a:solidFill>
                  <a:schemeClr val="bg1"/>
                </a:solidFill>
              </a:rPr>
              <a:t>Proteins </a:t>
            </a:r>
            <a:r>
              <a:rPr lang="en-US" sz="1400" b="1" spc="80" dirty="0">
                <a:solidFill>
                  <a:srgbClr val="FF0000"/>
                </a:solidFill>
              </a:rPr>
              <a:t>SOD1_N, CANA_N, </a:t>
            </a:r>
            <a:r>
              <a:rPr lang="en-US" sz="1400" b="1" spc="80" dirty="0" err="1">
                <a:solidFill>
                  <a:srgbClr val="FF0000"/>
                </a:solidFill>
              </a:rPr>
              <a:t>pERK_N</a:t>
            </a:r>
            <a:r>
              <a:rPr lang="en-US" sz="1400" b="1" spc="80" dirty="0">
                <a:solidFill>
                  <a:schemeClr val="bg1"/>
                </a:solidFill>
              </a:rPr>
              <a:t> are most affected with the change in the behavior (CS or SC)</a:t>
            </a:r>
          </a:p>
        </p:txBody>
      </p:sp>
      <p:sp>
        <p:nvSpPr>
          <p:cNvPr id="99" name="Rectangle 81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0" name="Straight Connector 83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85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74F78FD-F888-43C2-BBCA-807AF92443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570" y="1683058"/>
            <a:ext cx="6202238" cy="3488758"/>
          </a:xfrm>
          <a:prstGeom prst="rect">
            <a:avLst/>
          </a:prstGeom>
        </p:spPr>
      </p:pic>
      <p:pic>
        <p:nvPicPr>
          <p:cNvPr id="3" name="Record-006">
            <a:hlinkClick r:id="" action="ppaction://media"/>
            <a:extLst>
              <a:ext uri="{FF2B5EF4-FFF2-40B4-BE49-F238E27FC236}">
                <a16:creationId xmlns:a16="http://schemas.microsoft.com/office/drawing/2014/main" id="{F2E848CF-1DC0-44CE-B405-67A4E224D9E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7631" end="10682.457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00900" y="634383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108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Tm="168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F7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8C5A8A-4ECE-44C2-8B35-E9BB70C46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598" y="1906969"/>
            <a:ext cx="10588922" cy="4050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FF2129-1B45-4529-920B-650E7AEC7E8F}"/>
              </a:ext>
            </a:extLst>
          </p:cNvPr>
          <p:cNvSpPr txBox="1"/>
          <p:nvPr/>
        </p:nvSpPr>
        <p:spPr>
          <a:xfrm>
            <a:off x="1299284" y="786150"/>
            <a:ext cx="5057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00B0F0"/>
                </a:solidFill>
              </a:rPr>
              <a:t>GENOTYPE</a:t>
            </a:r>
          </a:p>
          <a:p>
            <a:endParaRPr lang="en-US" sz="140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Tau_N and APP_N were able to provide information about the type of mice i.e. Control or Tri-somic</a:t>
            </a:r>
            <a:endParaRPr lang="en-A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Record-006">
            <a:hlinkClick r:id="" action="ppaction://media"/>
            <a:extLst>
              <a:ext uri="{FF2B5EF4-FFF2-40B4-BE49-F238E27FC236}">
                <a16:creationId xmlns:a16="http://schemas.microsoft.com/office/drawing/2014/main" id="{E9583385-10C6-4151-9918-C956A877E29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550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80798" y="623941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95004"/>
      </p:ext>
    </p:extLst>
  </p:cSld>
  <p:clrMapOvr>
    <a:masterClrMapping/>
  </p:clrMapOvr>
  <p:transition spd="slow" advTm="1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4C224E0-AF98-489A-940F-B3C06DE7D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Hill Climbing Technique</a:t>
            </a:r>
            <a:r>
              <a:rPr lang="en-US" dirty="0"/>
              <a:t>)</a:t>
            </a:r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B43F19C-0C96-4B3F-9EFE-3C35EAE2F6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KNN  perform best with 30 features</a:t>
            </a:r>
            <a:endParaRPr lang="en-AU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AU" dirty="0"/>
          </a:p>
        </p:txBody>
      </p:sp>
      <p:pic>
        <p:nvPicPr>
          <p:cNvPr id="21" name="Content Placeholder 20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9F1E728-2281-4780-BF07-77D66523EE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137121"/>
            <a:ext cx="4664075" cy="2153054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D6BC4EB-8284-45BA-9754-C50E2C71E6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244" y="1967209"/>
            <a:ext cx="4663440" cy="64008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DT performs with 18 features</a:t>
            </a:r>
            <a:endParaRPr lang="en-AU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Content Placeholder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2471B0-3411-4FF1-A99C-B2A54AAD8E2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950" y="3089428"/>
            <a:ext cx="4664075" cy="2200747"/>
          </a:xfrm>
        </p:spPr>
      </p:pic>
      <p:pic>
        <p:nvPicPr>
          <p:cNvPr id="2" name="Record-007">
            <a:hlinkClick r:id="" action="ppaction://media"/>
            <a:extLst>
              <a:ext uri="{FF2B5EF4-FFF2-40B4-BE49-F238E27FC236}">
                <a16:creationId xmlns:a16="http://schemas.microsoft.com/office/drawing/2014/main" id="{0E703446-8059-4ADE-A020-7FB97C10E2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29878" y="626507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09966"/>
      </p:ext>
    </p:extLst>
  </p:cSld>
  <p:clrMapOvr>
    <a:masterClrMapping/>
  </p:clrMapOvr>
  <p:transition spd="slow" advTm="196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24B01-2B52-481B-980F-4A8E3CAF9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spc="0">
                <a:solidFill>
                  <a:srgbClr val="C00000"/>
                </a:solidFill>
              </a:rPr>
              <a:t>Optimal Parameters and Cross Validation</a:t>
            </a:r>
            <a:endParaRPr lang="en-US" sz="4800" spc="0" dirty="0">
              <a:solidFill>
                <a:srgbClr val="C0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EF9C3A-C799-49AC-B114-DC21A0D606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001" y="1463142"/>
            <a:ext cx="4650636" cy="182081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7AC7E7F-F36D-49B5-84CD-B22FC4F6195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579450" y="2538919"/>
            <a:ext cx="4957554" cy="34961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Hyperparameter tuning is performed in a cross validated way to get the optimal parameters that works best on the test data. Accuracy scores on the test data with these optimal parameters are further cross validated in 5-fold cross validation with 3 repetitions.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702C28-0706-4C33-AFD5-07694D268A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001" y="4210434"/>
            <a:ext cx="4914226" cy="9783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2596C6-80EA-473E-9EBA-F48A99DC866E}"/>
              </a:ext>
            </a:extLst>
          </p:cNvPr>
          <p:cNvSpPr txBox="1"/>
          <p:nvPr/>
        </p:nvSpPr>
        <p:spPr>
          <a:xfrm>
            <a:off x="969001" y="3647090"/>
            <a:ext cx="4548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DT best model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422582-5477-44E7-B0C5-2553942EB103}"/>
              </a:ext>
            </a:extLst>
          </p:cNvPr>
          <p:cNvSpPr txBox="1"/>
          <p:nvPr/>
        </p:nvSpPr>
        <p:spPr>
          <a:xfrm>
            <a:off x="1057314" y="993015"/>
            <a:ext cx="4372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KNN best model</a:t>
            </a:r>
            <a:endParaRPr lang="en-AU" dirty="0"/>
          </a:p>
        </p:txBody>
      </p:sp>
      <p:pic>
        <p:nvPicPr>
          <p:cNvPr id="3" name="Record-008">
            <a:hlinkClick r:id="" action="ppaction://media"/>
            <a:extLst>
              <a:ext uri="{FF2B5EF4-FFF2-40B4-BE49-F238E27FC236}">
                <a16:creationId xmlns:a16="http://schemas.microsoft.com/office/drawing/2014/main" id="{8DA650FF-C89A-45BF-8DEC-EFDCCC6EF6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329160" y="623941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96174"/>
      </p:ext>
    </p:extLst>
  </p:cSld>
  <p:clrMapOvr>
    <a:masterClrMapping/>
  </p:clrMapOvr>
  <p:transition spd="slow" advTm="20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Speak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elawik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559</Words>
  <Application>Microsoft Office PowerPoint</Application>
  <PresentationFormat>Widescreen</PresentationFormat>
  <Paragraphs>36</Paragraphs>
  <Slides>14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Garamond</vt:lpstr>
      <vt:lpstr>Selawik Light</vt:lpstr>
      <vt:lpstr>Speak Pro</vt:lpstr>
      <vt:lpstr>SavonVTI</vt:lpstr>
      <vt:lpstr>CLASSIFICATION OF MICE BASED ON PROTEIN EXPRESSION </vt:lpstr>
      <vt:lpstr>Mice Protein Dataset</vt:lpstr>
      <vt:lpstr>PowerPoint Presentation</vt:lpstr>
      <vt:lpstr>Data preparation </vt:lpstr>
      <vt:lpstr>Data Exploration  </vt:lpstr>
      <vt:lpstr>BEHAVIOR </vt:lpstr>
      <vt:lpstr>PowerPoint Presentation</vt:lpstr>
      <vt:lpstr>Feature Selection  (Hill Climbing Technique)</vt:lpstr>
      <vt:lpstr>Optimal Parameters and Cross Validation</vt:lpstr>
      <vt:lpstr> Model Evaluation</vt:lpstr>
      <vt:lpstr>Model Comparison  </vt:lpstr>
      <vt:lpstr>Result and Conclusion</vt:lpstr>
      <vt:lpstr>References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MICE BASED ON PROTEIN EXPRESSION </dc:title>
  <dc:creator>gauravdiwan028@gmail.com</dc:creator>
  <cp:lastModifiedBy>gauravdiwan028@gmail.com</cp:lastModifiedBy>
  <cp:revision>1</cp:revision>
  <dcterms:created xsi:type="dcterms:W3CDTF">2020-06-11T07:41:59Z</dcterms:created>
  <dcterms:modified xsi:type="dcterms:W3CDTF">2020-06-11T07:42:08Z</dcterms:modified>
</cp:coreProperties>
</file>